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7" r:id="rId4"/>
    <p:sldId id="260" r:id="rId5"/>
    <p:sldId id="281" r:id="rId6"/>
    <p:sldId id="259" r:id="rId7"/>
    <p:sldId id="261" r:id="rId8"/>
    <p:sldId id="265" r:id="rId9"/>
    <p:sldId id="258" r:id="rId10"/>
    <p:sldId id="290" r:id="rId11"/>
    <p:sldId id="262" r:id="rId12"/>
    <p:sldId id="263" r:id="rId13"/>
    <p:sldId id="291" r:id="rId14"/>
    <p:sldId id="264" r:id="rId15"/>
    <p:sldId id="266" r:id="rId16"/>
    <p:sldId id="267" r:id="rId17"/>
    <p:sldId id="268" r:id="rId18"/>
    <p:sldId id="271" r:id="rId19"/>
    <p:sldId id="269" r:id="rId20"/>
    <p:sldId id="270" r:id="rId21"/>
    <p:sldId id="272" r:id="rId22"/>
    <p:sldId id="273" r:id="rId23"/>
    <p:sldId id="274" r:id="rId24"/>
    <p:sldId id="275" r:id="rId25"/>
    <p:sldId id="292" r:id="rId26"/>
    <p:sldId id="276" r:id="rId27"/>
    <p:sldId id="285" r:id="rId28"/>
    <p:sldId id="277" r:id="rId29"/>
    <p:sldId id="286" r:id="rId30"/>
    <p:sldId id="278" r:id="rId31"/>
    <p:sldId id="288" r:id="rId32"/>
    <p:sldId id="294" r:id="rId33"/>
    <p:sldId id="287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FF"/>
    <a:srgbClr val="000099"/>
    <a:srgbClr val="9900CC"/>
    <a:srgbClr val="0033CC"/>
    <a:srgbClr val="4C2043"/>
    <a:srgbClr val="FFFF2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2" autoAdjust="0"/>
    <p:restoredTop sz="94333" autoAdjust="0"/>
  </p:normalViewPr>
  <p:slideViewPr>
    <p:cSldViewPr>
      <p:cViewPr varScale="1">
        <p:scale>
          <a:sx n="87" d="100"/>
          <a:sy n="87" d="100"/>
        </p:scale>
        <p:origin x="-18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FCDF-5A3A-4CDE-A4A8-040EEA6EB0B0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8305-5730-483B-B247-1F1389DC38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FCDF-5A3A-4CDE-A4A8-040EEA6EB0B0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8305-5730-483B-B247-1F1389DC38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FCDF-5A3A-4CDE-A4A8-040EEA6EB0B0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8305-5730-483B-B247-1F1389DC38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FCDF-5A3A-4CDE-A4A8-040EEA6EB0B0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8305-5730-483B-B247-1F1389DC38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FCDF-5A3A-4CDE-A4A8-040EEA6EB0B0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8305-5730-483B-B247-1F1389DC38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FCDF-5A3A-4CDE-A4A8-040EEA6EB0B0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8305-5730-483B-B247-1F1389DC38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FCDF-5A3A-4CDE-A4A8-040EEA6EB0B0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8305-5730-483B-B247-1F1389DC38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FCDF-5A3A-4CDE-A4A8-040EEA6EB0B0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8305-5730-483B-B247-1F1389DC38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FCDF-5A3A-4CDE-A4A8-040EEA6EB0B0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8305-5730-483B-B247-1F1389DC38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FCDF-5A3A-4CDE-A4A8-040EEA6EB0B0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8305-5730-483B-B247-1F1389DC38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FCDF-5A3A-4CDE-A4A8-040EEA6EB0B0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8305-5730-483B-B247-1F1389DC38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AFCDF-5A3A-4CDE-A4A8-040EEA6EB0B0}" type="datetimeFigureOut">
              <a:rPr lang="ru-RU" smtClean="0"/>
              <a:pPr/>
              <a:t>23.09.2014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78305-5730-483B-B247-1F1389DC38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9264776_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-135396"/>
            <a:ext cx="9324527" cy="6993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19725">
            <a:off x="223518" y="1198294"/>
            <a:ext cx="45624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>Игры  </a:t>
            </a:r>
          </a:p>
          <a:p>
            <a:pPr algn="ctr"/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>для детей 4-5лет</a:t>
            </a:r>
          </a:p>
          <a:p>
            <a:pPr algn="ctr"/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>на развитие мышления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038440">
            <a:off x="3204379" y="4688782"/>
            <a:ext cx="1859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7030A0"/>
                </a:solidFill>
                <a:latin typeface="Monotype Corsiva" pitchFamily="66" charset="0"/>
              </a:rPr>
              <a:t>Изотова Анна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d6ef36c4a2430d98f345-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268760"/>
            <a:ext cx="864210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Цель  </a:t>
            </a: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игры</a:t>
            </a:r>
            <a:r>
              <a:rPr lang="ru-RU" sz="2800" dirty="0" smtClean="0">
                <a:solidFill>
                  <a:srgbClr val="660066"/>
                </a:solidFill>
                <a:latin typeface="Monotype Corsiva" pitchFamily="66" charset="0"/>
              </a:rPr>
              <a:t>: 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Научить детей  решить логические задачи,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развивать наблюдательность и воображение.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620688"/>
            <a:ext cx="194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Monotype Corsiva" pitchFamily="66" charset="0"/>
              </a:rPr>
              <a:t>«Домики»</a:t>
            </a:r>
            <a:endParaRPr lang="ru-RU" sz="36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492896"/>
            <a:ext cx="6882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Ход  игры: 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Показать   на рисунке   домик  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не  самый  большой  и не самый маленький.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861048"/>
            <a:ext cx="68371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Усложнение:  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Показать  на рисунке   домик 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не самый большой, не самый маленький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и не зеленого цвета.</a:t>
            </a:r>
            <a:endParaRPr lang="ru-RU" sz="3200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011607591.fi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1275015"/>
            <a:ext cx="4320480" cy="4231581"/>
          </a:xfrm>
          <a:prstGeom prst="rect">
            <a:avLst/>
          </a:prstGeom>
        </p:spPr>
      </p:pic>
      <p:pic>
        <p:nvPicPr>
          <p:cNvPr id="4" name="Рисунок 3" descr="LAH 70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88840"/>
            <a:ext cx="1656184" cy="1656184"/>
          </a:xfrm>
          <a:prstGeom prst="rect">
            <a:avLst/>
          </a:prstGeom>
        </p:spPr>
      </p:pic>
      <p:pic>
        <p:nvPicPr>
          <p:cNvPr id="5" name="Рисунок 4" descr="9367416_1_644x46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2803565"/>
            <a:ext cx="3456384" cy="4054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188640"/>
            <a:ext cx="7361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Покажи на  рисунке домик не самый большой,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не самый маленький.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011607591.fi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1268760"/>
            <a:ext cx="4473573" cy="4381523"/>
          </a:xfrm>
          <a:prstGeom prst="rect">
            <a:avLst/>
          </a:prstGeom>
        </p:spPr>
      </p:pic>
      <p:pic>
        <p:nvPicPr>
          <p:cNvPr id="4" name="Рисунок 3" descr="9367416_1_644x46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2924944"/>
            <a:ext cx="3491880" cy="4096072"/>
          </a:xfrm>
          <a:prstGeom prst="rect">
            <a:avLst/>
          </a:prstGeom>
        </p:spPr>
      </p:pic>
      <p:pic>
        <p:nvPicPr>
          <p:cNvPr id="5" name="Рисунок 4" descr="LAH 70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708" y="1628800"/>
            <a:ext cx="1944216" cy="1944216"/>
          </a:xfrm>
          <a:prstGeom prst="rect">
            <a:avLst/>
          </a:prstGeom>
        </p:spPr>
      </p:pic>
      <p:pic>
        <p:nvPicPr>
          <p:cNvPr id="7" name="Рисунок 6" descr="09b32868-c2e1-415a-8014-fc61030ba16c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10906"/>
            <a:ext cx="3635896" cy="3635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88640"/>
            <a:ext cx="7271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Покажи на рисунке домик не самый большой,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не самый маленький и не зеленого цвета.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d6ef36c4a2430d98f345-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548680"/>
            <a:ext cx="24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«Сравнялочки»</a:t>
            </a:r>
            <a:endParaRPr lang="ru-RU" sz="32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75600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Цель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:   Научить детей узнавать предметы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на картинках   и по описанию, уметь решать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логические  задачи, объяснять  своё  решение.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924944"/>
            <a:ext cx="7276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Ход  игры: 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На картинке Сравнить предметы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между  собой . Сказать, чем  они похожи 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и чем отличаются</a:t>
            </a:r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437112"/>
            <a:ext cx="6995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Усложнение: 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во втором варианте  нужно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сравнить предметы, на слух   без картинок.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845177-fairy-tale-house-on-lawn-with-fence-illustration-isolated-white-backgroun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3575" y="1700808"/>
            <a:ext cx="3400425" cy="3810000"/>
          </a:xfrm>
          <a:prstGeom prst="rect">
            <a:avLst/>
          </a:prstGeom>
        </p:spPr>
      </p:pic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32856"/>
            <a:ext cx="5385371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508518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Дом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515719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Избушка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32656"/>
            <a:ext cx="7750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         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Сравни  предметы между собой. 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Скажи, чем они похожи и чем отличаются.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etskie-derevjannye-stoly-i-stulj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340768"/>
            <a:ext cx="3967088" cy="3967088"/>
          </a:xfrm>
          <a:prstGeom prst="rect">
            <a:avLst/>
          </a:prstGeom>
        </p:spPr>
      </p:pic>
      <p:pic>
        <p:nvPicPr>
          <p:cNvPr id="4" name="Рисунок 3" descr="b6ba7b4eac5f98e1e9317c812ef8d51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836712"/>
            <a:ext cx="5715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5157192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CC"/>
                </a:solidFill>
                <a:latin typeface="Monotype Corsiva" pitchFamily="66" charset="0"/>
              </a:rPr>
              <a:t>Стол</a:t>
            </a:r>
            <a:endParaRPr lang="ru-RU" sz="3600" b="1" dirty="0">
              <a:solidFill>
                <a:srgbClr val="9900CC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5157192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CC"/>
                </a:solidFill>
                <a:latin typeface="Monotype Corsiva" pitchFamily="66" charset="0"/>
              </a:rPr>
              <a:t>Стул</a:t>
            </a:r>
            <a:endParaRPr lang="ru-RU" sz="3600" b="1" dirty="0">
              <a:solidFill>
                <a:srgbClr val="99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7301c_9a4d1079_XL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56792"/>
            <a:ext cx="4716570" cy="3741812"/>
          </a:xfrm>
          <a:prstGeom prst="rect">
            <a:avLst/>
          </a:prstGeom>
        </p:spPr>
      </p:pic>
      <p:pic>
        <p:nvPicPr>
          <p:cNvPr id="4" name="Рисунок 3" descr="butterfly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766" y="1556792"/>
            <a:ext cx="4128234" cy="367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5229200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Муха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5301208"/>
            <a:ext cx="1757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Бабочка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olok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1124744"/>
            <a:ext cx="2950572" cy="4032448"/>
          </a:xfrm>
          <a:prstGeom prst="rect">
            <a:avLst/>
          </a:prstGeom>
        </p:spPr>
      </p:pic>
      <p:pic>
        <p:nvPicPr>
          <p:cNvPr id="4" name="Рисунок 3" descr="0023-035-4.-Voda-techjo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980728"/>
            <a:ext cx="3257550" cy="42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5301208"/>
            <a:ext cx="1389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Вода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157192"/>
            <a:ext cx="1675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Молоко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qgg17745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75456"/>
            <a:ext cx="4097242" cy="6192688"/>
          </a:xfrm>
          <a:prstGeom prst="rect">
            <a:avLst/>
          </a:prstGeom>
        </p:spPr>
      </p:pic>
      <p:pic>
        <p:nvPicPr>
          <p:cNvPr id="4" name="Рисунок 3" descr="christmas-eden-2-larg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836712"/>
            <a:ext cx="4441674" cy="5013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445224"/>
            <a:ext cx="1774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Девочка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5229200"/>
            <a:ext cx="1388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Кукла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grotaqua_K-1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2636912"/>
            <a:ext cx="2771593" cy="2615691"/>
          </a:xfrm>
          <a:prstGeom prst="rect">
            <a:avLst/>
          </a:prstGeom>
        </p:spPr>
      </p:pic>
      <p:pic>
        <p:nvPicPr>
          <p:cNvPr id="8" name="Рисунок 7" descr="tre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546" y="-171400"/>
            <a:ext cx="4244697" cy="5877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5085184"/>
            <a:ext cx="1511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Дерево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15719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Пень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d6ef36c4a2430d98f345-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1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404664"/>
            <a:ext cx="3554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«Умники  и умницы.»</a:t>
            </a:r>
            <a:endParaRPr lang="ru-RU" sz="32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24744"/>
            <a:ext cx="70022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Цель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:   Научить детей логически мыслить,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решать простейшие мыслительные  задачи,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уметь сравнивать.</a:t>
            </a:r>
            <a:endParaRPr lang="ru-RU" sz="32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564904"/>
            <a:ext cx="7423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Ход  игры:  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Найти  2 выделенных  в рамочке 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фрагмента, установить последовательность ,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обвести их, соблюдая последовательность.</a:t>
            </a:r>
            <a:endParaRPr lang="ru-RU" sz="32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077072"/>
            <a:ext cx="5155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Усложнение:  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Во втором задании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добавляется третий фрагмент.</a:t>
            </a:r>
            <a:endParaRPr lang="ru-RU" sz="32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794690607115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2656"/>
            <a:ext cx="4096755" cy="4670301"/>
          </a:xfrm>
          <a:prstGeom prst="rect">
            <a:avLst/>
          </a:prstGeom>
        </p:spPr>
      </p:pic>
      <p:pic>
        <p:nvPicPr>
          <p:cNvPr id="7" name="Рисунок 6" descr="008e72adc15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052736"/>
            <a:ext cx="4932040" cy="3406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81128"/>
            <a:ext cx="1662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Лошадь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4437112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Корова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river_ilovlya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5199" cy="353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631401411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568090"/>
            <a:ext cx="5292080" cy="328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9208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2780928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Озеро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3861048"/>
            <a:ext cx="1079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Река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oon_600x600_KenSaund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24744"/>
            <a:ext cx="3607650" cy="3607650"/>
          </a:xfrm>
          <a:prstGeom prst="rect">
            <a:avLst/>
          </a:prstGeom>
        </p:spPr>
      </p:pic>
      <p:pic>
        <p:nvPicPr>
          <p:cNvPr id="4" name="Рисунок 3" descr="1194989224979028198sole_ezechiele_01.svg.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621499"/>
            <a:ext cx="5040560" cy="4561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5013176"/>
            <a:ext cx="1521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Солнце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4941168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Луна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ost-1169-11078000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536" y="692696"/>
            <a:ext cx="5271542" cy="3711166"/>
          </a:xfrm>
          <a:prstGeom prst="rect">
            <a:avLst/>
          </a:prstGeom>
        </p:spPr>
      </p:pic>
      <p:pic>
        <p:nvPicPr>
          <p:cNvPr id="5" name="Рисунок 4" descr="34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692696"/>
            <a:ext cx="5655725" cy="4241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4653136"/>
            <a:ext cx="158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Ворона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4581128"/>
            <a:ext cx="190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Самолет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272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Сравни предметы между собой.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Скажи, чем они  похожи и чем отличаются.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Дом   и  Избушка.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Стол   и    стул.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Муха   и  Бабочка.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Вода   и   Молоко.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Девочка   и  Кукла.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Дерево   и   Пень.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Лошадь и  Корова.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Озеро    и  Река.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Солнце  и   Луна.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Ворона  и  Самолет.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d6ef36c4a2430d98f345-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476672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Monotype Corsiva" pitchFamily="66" charset="0"/>
              </a:rPr>
              <a:t>«Четвертый лишний».</a:t>
            </a:r>
            <a:endParaRPr lang="ru-RU" sz="36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36" y="1052736"/>
            <a:ext cx="89915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Цель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:   Научить детей находить четвертый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лишний  предмет, строить умозаключения,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определять  последовательность  событий, объединять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Предметы.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1952" y="3437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068960"/>
            <a:ext cx="81419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Ход  игры: 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На картинке   найти лишний  предмет,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и назвать  одним словом остальные предметы.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149080"/>
            <a:ext cx="81018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Усложнение: 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во втором варианте  разделить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предметы на  две группы, и объяснить  что между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ними  общего  и чем они отличаются 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023_1_inf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603263">
            <a:off x="240582" y="2491697"/>
            <a:ext cx="1893195" cy="2922620"/>
          </a:xfrm>
          <a:prstGeom prst="rect">
            <a:avLst/>
          </a:prstGeom>
        </p:spPr>
      </p:pic>
      <p:pic>
        <p:nvPicPr>
          <p:cNvPr id="4" name="Рисунок 3" descr="208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2636912"/>
            <a:ext cx="2594664" cy="2521149"/>
          </a:xfrm>
          <a:prstGeom prst="rect">
            <a:avLst/>
          </a:prstGeom>
        </p:spPr>
      </p:pic>
      <p:pic>
        <p:nvPicPr>
          <p:cNvPr id="5" name="Рисунок 4" descr="valenk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2852936"/>
            <a:ext cx="3529395" cy="2341858"/>
          </a:xfrm>
          <a:prstGeom prst="rect">
            <a:avLst/>
          </a:prstGeom>
        </p:spPr>
      </p:pic>
      <p:pic>
        <p:nvPicPr>
          <p:cNvPr id="6" name="Рисунок 5" descr="477626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2636912"/>
            <a:ext cx="2699792" cy="2699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692696"/>
            <a:ext cx="8501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Найди лишний предмет.  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Назови  одним словом все остальные предметы.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023_1_inf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603263">
            <a:off x="402323" y="2028630"/>
            <a:ext cx="1753346" cy="2706728"/>
          </a:xfrm>
          <a:prstGeom prst="rect">
            <a:avLst/>
          </a:prstGeom>
        </p:spPr>
      </p:pic>
      <p:pic>
        <p:nvPicPr>
          <p:cNvPr id="4" name="Рисунок 3" descr="208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1994962"/>
            <a:ext cx="2088232" cy="2029066"/>
          </a:xfrm>
          <a:prstGeom prst="rect">
            <a:avLst/>
          </a:prstGeom>
        </p:spPr>
      </p:pic>
      <p:pic>
        <p:nvPicPr>
          <p:cNvPr id="5" name="Рисунок 4" descr="valenk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2060158"/>
            <a:ext cx="3096344" cy="2054516"/>
          </a:xfrm>
          <a:prstGeom prst="rect">
            <a:avLst/>
          </a:prstGeom>
        </p:spPr>
      </p:pic>
      <p:pic>
        <p:nvPicPr>
          <p:cNvPr id="6" name="Рисунок 5" descr="477626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1772816"/>
            <a:ext cx="2555776" cy="2555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8736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Радели предметы на две группы.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Что между ними общего и чем они отличаются?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f20110314151444-21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3982244"/>
            <a:ext cx="2160240" cy="2160240"/>
          </a:xfrm>
          <a:prstGeom prst="rect">
            <a:avLst/>
          </a:prstGeom>
        </p:spPr>
      </p:pic>
      <p:pic>
        <p:nvPicPr>
          <p:cNvPr id="9" name="Рисунок 8" descr="img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3837045"/>
            <a:ext cx="3743908" cy="2495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dslhb1265jcmf0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20888"/>
            <a:ext cx="3282718" cy="2232248"/>
          </a:xfrm>
          <a:prstGeom prst="rect">
            <a:avLst/>
          </a:prstGeom>
        </p:spPr>
      </p:pic>
      <p:pic>
        <p:nvPicPr>
          <p:cNvPr id="4" name="Рисунок 3" descr="9644664-one-ripe-cucumber-isolated-on-white-backgroun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96589">
            <a:off x="2532240" y="2239274"/>
            <a:ext cx="3168352" cy="2131094"/>
          </a:xfrm>
          <a:prstGeom prst="rect">
            <a:avLst/>
          </a:prstGeom>
        </p:spPr>
      </p:pic>
      <p:pic>
        <p:nvPicPr>
          <p:cNvPr id="5" name="Рисунок 4" descr="post-2-13073634562079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1628800"/>
            <a:ext cx="1947861" cy="3295253"/>
          </a:xfrm>
          <a:prstGeom prst="rect">
            <a:avLst/>
          </a:prstGeom>
        </p:spPr>
      </p:pic>
      <p:pic>
        <p:nvPicPr>
          <p:cNvPr id="7" name="Рисунок 6" descr="600x3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2132856"/>
            <a:ext cx="4896544" cy="2448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76672"/>
            <a:ext cx="85010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Найди лишний предмет.  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Назови  одним словом все остальные предметы.</a:t>
            </a:r>
          </a:p>
          <a:p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dslhb1265jcmf0h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8665729">
            <a:off x="6002788" y="2195244"/>
            <a:ext cx="3282718" cy="2232248"/>
          </a:xfrm>
          <a:prstGeom prst="rect">
            <a:avLst/>
          </a:prstGeom>
        </p:spPr>
      </p:pic>
      <p:pic>
        <p:nvPicPr>
          <p:cNvPr id="4" name="Рисунок 3" descr="9644664-one-ripe-cucumber-isolated-on-white-backgroun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696589">
            <a:off x="-276072" y="2023250"/>
            <a:ext cx="3168352" cy="2131094"/>
          </a:xfrm>
          <a:prstGeom prst="rect">
            <a:avLst/>
          </a:prstGeom>
        </p:spPr>
      </p:pic>
      <p:pic>
        <p:nvPicPr>
          <p:cNvPr id="5" name="Рисунок 4" descr="post-2-13073634562079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3562747"/>
            <a:ext cx="1947861" cy="3295253"/>
          </a:xfrm>
          <a:prstGeom prst="rect">
            <a:avLst/>
          </a:prstGeom>
        </p:spPr>
      </p:pic>
      <p:pic>
        <p:nvPicPr>
          <p:cNvPr id="7" name="Рисунок 6" descr="600x3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2132856"/>
            <a:ext cx="4320480" cy="216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548680"/>
            <a:ext cx="8736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Раздели предметы на две группы.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Что между ними общего и чем они отличаются?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pomid4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4509120"/>
            <a:ext cx="2774816" cy="2085911"/>
          </a:xfrm>
          <a:prstGeom prst="rect">
            <a:avLst/>
          </a:prstGeom>
        </p:spPr>
      </p:pic>
      <p:pic>
        <p:nvPicPr>
          <p:cNvPr id="13" name="Рисунок 12" descr="6a00e551f71bd38833010534adc7e9970b-500wi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47252">
            <a:off x="2506811" y="1530868"/>
            <a:ext cx="2229135" cy="264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844824"/>
            <a:ext cx="893353" cy="941153"/>
          </a:xfrm>
          <a:prstGeom prst="rect">
            <a:avLst/>
          </a:prstGeom>
        </p:spPr>
      </p:pic>
      <p:pic>
        <p:nvPicPr>
          <p:cNvPr id="8" name="Рисунок 7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844824"/>
            <a:ext cx="1008112" cy="1013906"/>
          </a:xfrm>
          <a:prstGeom prst="rect">
            <a:avLst/>
          </a:prstGeom>
        </p:spPr>
      </p:pic>
      <p:pic>
        <p:nvPicPr>
          <p:cNvPr id="9" name="Рисунок 8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1988840"/>
            <a:ext cx="876009" cy="720080"/>
          </a:xfrm>
          <a:prstGeom prst="rect">
            <a:avLst/>
          </a:prstGeom>
        </p:spPr>
      </p:pic>
      <p:pic>
        <p:nvPicPr>
          <p:cNvPr id="10" name="Рисунок 9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1844824"/>
            <a:ext cx="893353" cy="941153"/>
          </a:xfrm>
          <a:prstGeom prst="rect">
            <a:avLst/>
          </a:prstGeom>
        </p:spPr>
      </p:pic>
      <p:pic>
        <p:nvPicPr>
          <p:cNvPr id="11" name="Рисунок 10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1988840"/>
            <a:ext cx="876009" cy="720080"/>
          </a:xfrm>
          <a:prstGeom prst="rect">
            <a:avLst/>
          </a:prstGeom>
        </p:spPr>
      </p:pic>
      <p:pic>
        <p:nvPicPr>
          <p:cNvPr id="12" name="Рисунок 11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1844824"/>
            <a:ext cx="1008112" cy="1013906"/>
          </a:xfrm>
          <a:prstGeom prst="rect">
            <a:avLst/>
          </a:prstGeom>
        </p:spPr>
      </p:pic>
      <p:pic>
        <p:nvPicPr>
          <p:cNvPr id="15" name="Рисунок 14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1844824"/>
            <a:ext cx="1008112" cy="1013906"/>
          </a:xfrm>
          <a:prstGeom prst="rect">
            <a:avLst/>
          </a:prstGeom>
        </p:spPr>
      </p:pic>
      <p:pic>
        <p:nvPicPr>
          <p:cNvPr id="16" name="Рисунок 15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1988840"/>
            <a:ext cx="876009" cy="720080"/>
          </a:xfrm>
          <a:prstGeom prst="rect">
            <a:avLst/>
          </a:prstGeom>
        </p:spPr>
      </p:pic>
      <p:pic>
        <p:nvPicPr>
          <p:cNvPr id="17" name="Рисунок 16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1772816"/>
            <a:ext cx="893353" cy="941153"/>
          </a:xfrm>
          <a:prstGeom prst="rect">
            <a:avLst/>
          </a:prstGeom>
        </p:spPr>
      </p:pic>
      <p:pic>
        <p:nvPicPr>
          <p:cNvPr id="18" name="Рисунок 17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996952"/>
            <a:ext cx="893353" cy="941153"/>
          </a:xfrm>
          <a:prstGeom prst="rect">
            <a:avLst/>
          </a:prstGeom>
        </p:spPr>
      </p:pic>
      <p:pic>
        <p:nvPicPr>
          <p:cNvPr id="19" name="Рисунок 18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3068960"/>
            <a:ext cx="876009" cy="720080"/>
          </a:xfrm>
          <a:prstGeom prst="rect">
            <a:avLst/>
          </a:prstGeom>
        </p:spPr>
      </p:pic>
      <p:pic>
        <p:nvPicPr>
          <p:cNvPr id="20" name="Рисунок 19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2924944"/>
            <a:ext cx="1008112" cy="1013906"/>
          </a:xfrm>
          <a:prstGeom prst="rect">
            <a:avLst/>
          </a:prstGeom>
        </p:spPr>
      </p:pic>
      <p:pic>
        <p:nvPicPr>
          <p:cNvPr id="21" name="Рисунок 20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2924944"/>
            <a:ext cx="893353" cy="941153"/>
          </a:xfrm>
          <a:prstGeom prst="rect">
            <a:avLst/>
          </a:prstGeom>
        </p:spPr>
      </p:pic>
      <p:pic>
        <p:nvPicPr>
          <p:cNvPr id="22" name="Рисунок 21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2996952"/>
            <a:ext cx="876009" cy="720080"/>
          </a:xfrm>
          <a:prstGeom prst="rect">
            <a:avLst/>
          </a:prstGeom>
        </p:spPr>
      </p:pic>
      <p:pic>
        <p:nvPicPr>
          <p:cNvPr id="23" name="Рисунок 22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2852936"/>
            <a:ext cx="876009" cy="720080"/>
          </a:xfrm>
          <a:prstGeom prst="rect">
            <a:avLst/>
          </a:prstGeom>
        </p:spPr>
      </p:pic>
      <p:pic>
        <p:nvPicPr>
          <p:cNvPr id="24" name="Рисунок 23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2852936"/>
            <a:ext cx="893353" cy="941153"/>
          </a:xfrm>
          <a:prstGeom prst="rect">
            <a:avLst/>
          </a:prstGeom>
        </p:spPr>
      </p:pic>
      <p:pic>
        <p:nvPicPr>
          <p:cNvPr id="25" name="Рисунок 24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2780928"/>
            <a:ext cx="1008112" cy="1013906"/>
          </a:xfrm>
          <a:prstGeom prst="rect">
            <a:avLst/>
          </a:prstGeom>
        </p:spPr>
      </p:pic>
      <p:pic>
        <p:nvPicPr>
          <p:cNvPr id="28" name="Рисунок 27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2708920"/>
            <a:ext cx="1008112" cy="1013906"/>
          </a:xfrm>
          <a:prstGeom prst="rect">
            <a:avLst/>
          </a:prstGeom>
        </p:spPr>
      </p:pic>
      <p:pic>
        <p:nvPicPr>
          <p:cNvPr id="32" name="Рисунок 31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3861048"/>
            <a:ext cx="1008112" cy="1013906"/>
          </a:xfrm>
          <a:prstGeom prst="rect">
            <a:avLst/>
          </a:prstGeom>
        </p:spPr>
      </p:pic>
      <p:pic>
        <p:nvPicPr>
          <p:cNvPr id="33" name="Рисунок 32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789040"/>
            <a:ext cx="1008112" cy="1013906"/>
          </a:xfrm>
          <a:prstGeom prst="rect">
            <a:avLst/>
          </a:prstGeom>
        </p:spPr>
      </p:pic>
      <p:pic>
        <p:nvPicPr>
          <p:cNvPr id="34" name="Рисунок 33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05064"/>
            <a:ext cx="876009" cy="720080"/>
          </a:xfrm>
          <a:prstGeom prst="rect">
            <a:avLst/>
          </a:prstGeom>
        </p:spPr>
      </p:pic>
      <p:pic>
        <p:nvPicPr>
          <p:cNvPr id="35" name="Рисунок 34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3933056"/>
            <a:ext cx="876009" cy="720080"/>
          </a:xfrm>
          <a:prstGeom prst="rect">
            <a:avLst/>
          </a:prstGeom>
        </p:spPr>
      </p:pic>
      <p:pic>
        <p:nvPicPr>
          <p:cNvPr id="36" name="Рисунок 35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3933056"/>
            <a:ext cx="876009" cy="720080"/>
          </a:xfrm>
          <a:prstGeom prst="rect">
            <a:avLst/>
          </a:prstGeom>
        </p:spPr>
      </p:pic>
      <p:pic>
        <p:nvPicPr>
          <p:cNvPr id="37" name="Рисунок 36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3861048"/>
            <a:ext cx="876009" cy="720080"/>
          </a:xfrm>
          <a:prstGeom prst="rect">
            <a:avLst/>
          </a:prstGeom>
        </p:spPr>
      </p:pic>
      <p:pic>
        <p:nvPicPr>
          <p:cNvPr id="38" name="Рисунок 37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3789040"/>
            <a:ext cx="893353" cy="941153"/>
          </a:xfrm>
          <a:prstGeom prst="rect">
            <a:avLst/>
          </a:prstGeom>
        </p:spPr>
      </p:pic>
      <p:pic>
        <p:nvPicPr>
          <p:cNvPr id="39" name="Рисунок 38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0228" y="3814440"/>
            <a:ext cx="893353" cy="941153"/>
          </a:xfrm>
          <a:prstGeom prst="rect">
            <a:avLst/>
          </a:prstGeom>
        </p:spPr>
      </p:pic>
      <p:pic>
        <p:nvPicPr>
          <p:cNvPr id="40" name="Рисунок 39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3717032"/>
            <a:ext cx="893353" cy="941153"/>
          </a:xfrm>
          <a:prstGeom prst="rect">
            <a:avLst/>
          </a:prstGeom>
        </p:spPr>
      </p:pic>
      <p:pic>
        <p:nvPicPr>
          <p:cNvPr id="41" name="Рисунок 40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4653136"/>
            <a:ext cx="893353" cy="941153"/>
          </a:xfrm>
          <a:prstGeom prst="rect">
            <a:avLst/>
          </a:prstGeom>
        </p:spPr>
      </p:pic>
      <p:pic>
        <p:nvPicPr>
          <p:cNvPr id="42" name="Рисунок 41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4653136"/>
            <a:ext cx="893353" cy="941153"/>
          </a:xfrm>
          <a:prstGeom prst="rect">
            <a:avLst/>
          </a:prstGeom>
        </p:spPr>
      </p:pic>
      <p:pic>
        <p:nvPicPr>
          <p:cNvPr id="43" name="Рисунок 42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4581128"/>
            <a:ext cx="893353" cy="941153"/>
          </a:xfrm>
          <a:prstGeom prst="rect">
            <a:avLst/>
          </a:prstGeom>
        </p:spPr>
      </p:pic>
      <p:pic>
        <p:nvPicPr>
          <p:cNvPr id="44" name="Рисунок 43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653136"/>
            <a:ext cx="1008112" cy="1013906"/>
          </a:xfrm>
          <a:prstGeom prst="rect">
            <a:avLst/>
          </a:prstGeom>
        </p:spPr>
      </p:pic>
      <p:pic>
        <p:nvPicPr>
          <p:cNvPr id="45" name="Рисунок 44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581128"/>
            <a:ext cx="1008112" cy="1013906"/>
          </a:xfrm>
          <a:prstGeom prst="rect">
            <a:avLst/>
          </a:prstGeom>
        </p:spPr>
      </p:pic>
      <p:pic>
        <p:nvPicPr>
          <p:cNvPr id="49" name="Рисунок 48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4509120"/>
            <a:ext cx="1008112" cy="1013906"/>
          </a:xfrm>
          <a:prstGeom prst="rect">
            <a:avLst/>
          </a:prstGeom>
        </p:spPr>
      </p:pic>
      <p:pic>
        <p:nvPicPr>
          <p:cNvPr id="50" name="Рисунок 49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4653136"/>
            <a:ext cx="1008112" cy="1013906"/>
          </a:xfrm>
          <a:prstGeom prst="rect">
            <a:avLst/>
          </a:prstGeom>
        </p:spPr>
      </p:pic>
      <p:pic>
        <p:nvPicPr>
          <p:cNvPr id="51" name="Рисунок 50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4725144"/>
            <a:ext cx="876009" cy="720080"/>
          </a:xfrm>
          <a:prstGeom prst="rect">
            <a:avLst/>
          </a:prstGeom>
        </p:spPr>
      </p:pic>
      <p:pic>
        <p:nvPicPr>
          <p:cNvPr id="52" name="Рисунок 51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4797152"/>
            <a:ext cx="876009" cy="720080"/>
          </a:xfrm>
          <a:prstGeom prst="rect">
            <a:avLst/>
          </a:prstGeom>
        </p:spPr>
      </p:pic>
      <p:pic>
        <p:nvPicPr>
          <p:cNvPr id="53" name="Рисунок 52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5445224"/>
            <a:ext cx="893353" cy="941153"/>
          </a:xfrm>
          <a:prstGeom prst="rect">
            <a:avLst/>
          </a:prstGeom>
        </p:spPr>
      </p:pic>
      <p:pic>
        <p:nvPicPr>
          <p:cNvPr id="54" name="Рисунок 53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373216"/>
            <a:ext cx="893353" cy="941153"/>
          </a:xfrm>
          <a:prstGeom prst="rect">
            <a:avLst/>
          </a:prstGeom>
        </p:spPr>
      </p:pic>
      <p:pic>
        <p:nvPicPr>
          <p:cNvPr id="55" name="Рисунок 54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5445224"/>
            <a:ext cx="893353" cy="941153"/>
          </a:xfrm>
          <a:prstGeom prst="rect">
            <a:avLst/>
          </a:prstGeom>
        </p:spPr>
      </p:pic>
      <p:pic>
        <p:nvPicPr>
          <p:cNvPr id="56" name="Рисунок 55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517232"/>
            <a:ext cx="893353" cy="941153"/>
          </a:xfrm>
          <a:prstGeom prst="rect">
            <a:avLst/>
          </a:prstGeom>
        </p:spPr>
      </p:pic>
      <p:pic>
        <p:nvPicPr>
          <p:cNvPr id="57" name="Рисунок 56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5589240"/>
            <a:ext cx="876009" cy="720080"/>
          </a:xfrm>
          <a:prstGeom prst="rect">
            <a:avLst/>
          </a:prstGeom>
        </p:spPr>
      </p:pic>
      <p:pic>
        <p:nvPicPr>
          <p:cNvPr id="58" name="Рисунок 57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5517232"/>
            <a:ext cx="876009" cy="720080"/>
          </a:xfrm>
          <a:prstGeom prst="rect">
            <a:avLst/>
          </a:prstGeom>
        </p:spPr>
      </p:pic>
      <p:pic>
        <p:nvPicPr>
          <p:cNvPr id="59" name="Рисунок 58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5301208"/>
            <a:ext cx="1008112" cy="1013906"/>
          </a:xfrm>
          <a:prstGeom prst="rect">
            <a:avLst/>
          </a:prstGeom>
        </p:spPr>
      </p:pic>
      <p:pic>
        <p:nvPicPr>
          <p:cNvPr id="60" name="Рисунок 59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5445224"/>
            <a:ext cx="1008112" cy="1013906"/>
          </a:xfrm>
          <a:prstGeom prst="rect">
            <a:avLst/>
          </a:prstGeom>
        </p:spPr>
      </p:pic>
      <p:pic>
        <p:nvPicPr>
          <p:cNvPr id="61" name="Рисунок 60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5373216"/>
            <a:ext cx="893353" cy="941153"/>
          </a:xfrm>
          <a:prstGeom prst="rect">
            <a:avLst/>
          </a:prstGeom>
        </p:spPr>
      </p:pic>
      <p:pic>
        <p:nvPicPr>
          <p:cNvPr id="68" name="Рисунок 67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620688"/>
            <a:ext cx="893353" cy="941153"/>
          </a:xfrm>
          <a:prstGeom prst="rect">
            <a:avLst/>
          </a:prstGeom>
        </p:spPr>
      </p:pic>
      <p:pic>
        <p:nvPicPr>
          <p:cNvPr id="69" name="Рисунок 68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692696"/>
            <a:ext cx="876009" cy="720080"/>
          </a:xfrm>
          <a:prstGeom prst="rect">
            <a:avLst/>
          </a:prstGeom>
        </p:spPr>
      </p:pic>
      <p:graphicFrame>
        <p:nvGraphicFramePr>
          <p:cNvPr id="70" name="Таблица 69"/>
          <p:cNvGraphicFramePr>
            <a:graphicFrameLocks noGrp="1"/>
          </p:cNvGraphicFramePr>
          <p:nvPr/>
        </p:nvGraphicFramePr>
        <p:xfrm>
          <a:off x="5940152" y="620688"/>
          <a:ext cx="1728192" cy="864096"/>
        </p:xfrm>
        <a:graphic>
          <a:graphicData uri="http://schemas.openxmlformats.org/drawingml/2006/table">
            <a:tbl>
              <a:tblPr/>
              <a:tblGrid>
                <a:gridCol w="1728192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95536" y="620688"/>
            <a:ext cx="5059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Найди  выделенные фрагменты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И обведи их.</a:t>
            </a:r>
            <a:endParaRPr lang="ru-RU" sz="3200" dirty="0">
              <a:solidFill>
                <a:srgbClr val="7030A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71670" y="1857364"/>
            <a:ext cx="171451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00034" y="3000372"/>
            <a:ext cx="171451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857488" y="2928934"/>
            <a:ext cx="171451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071670" y="3786190"/>
            <a:ext cx="171451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357950" y="3643314"/>
            <a:ext cx="171451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14414" y="4572008"/>
            <a:ext cx="171451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857620" y="4572008"/>
            <a:ext cx="171451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28596" y="5500702"/>
            <a:ext cx="171451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716016" y="5445224"/>
            <a:ext cx="171451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2" animBg="1"/>
      <p:bldP spid="63" grpId="0" animBg="1"/>
      <p:bldP spid="64" grpId="0" animBg="1"/>
      <p:bldP spid="65" grpId="0" animBg="1"/>
      <p:bldP spid="72" grpId="0" animBg="1"/>
      <p:bldP spid="75" grpId="0" animBg="1"/>
      <p:bldP spid="76" grpId="0" animBg="1"/>
      <p:bldP spid="77" grpId="0" animBg="1"/>
      <p:bldP spid="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620688"/>
            <a:ext cx="8501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Найди лишний предмет.  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Назови  одним словом все остальные предметы.</a:t>
            </a:r>
          </a:p>
        </p:txBody>
      </p:sp>
      <p:pic>
        <p:nvPicPr>
          <p:cNvPr id="9" name="Рисунок 8" descr="full-pictur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70912">
            <a:off x="274628" y="2165733"/>
            <a:ext cx="2698688" cy="1832822"/>
          </a:xfrm>
          <a:prstGeom prst="rect">
            <a:avLst/>
          </a:prstGeom>
        </p:spPr>
      </p:pic>
      <p:pic>
        <p:nvPicPr>
          <p:cNvPr id="10" name="Рисунок 9" descr="0005-017-Pil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886874">
            <a:off x="2436804" y="2075995"/>
            <a:ext cx="2537650" cy="2064669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846860">
            <a:off x="4548305" y="1969127"/>
            <a:ext cx="3011781" cy="2297558"/>
          </a:xfrm>
          <a:prstGeom prst="rect">
            <a:avLst/>
          </a:prstGeom>
        </p:spPr>
      </p:pic>
      <p:pic>
        <p:nvPicPr>
          <p:cNvPr id="12" name="Рисунок 11" descr="77035968_trumpet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542689">
            <a:off x="6332950" y="2444630"/>
            <a:ext cx="2718294" cy="1424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full-pictur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70912">
            <a:off x="6574820" y="1949707"/>
            <a:ext cx="2698688" cy="1832822"/>
          </a:xfrm>
          <a:prstGeom prst="rect">
            <a:avLst/>
          </a:prstGeom>
        </p:spPr>
      </p:pic>
      <p:pic>
        <p:nvPicPr>
          <p:cNvPr id="10" name="Рисунок 9" descr="0005-017-Pil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886874">
            <a:off x="1990185" y="1853662"/>
            <a:ext cx="2537650" cy="2064669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846860">
            <a:off x="1956016" y="4190441"/>
            <a:ext cx="3011781" cy="2297558"/>
          </a:xfrm>
          <a:prstGeom prst="rect">
            <a:avLst/>
          </a:prstGeom>
        </p:spPr>
      </p:pic>
      <p:pic>
        <p:nvPicPr>
          <p:cNvPr id="12" name="Рисунок 11" descr="77035968_trumpet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542689">
            <a:off x="212270" y="2156598"/>
            <a:ext cx="2718294" cy="14241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7313" y="332656"/>
            <a:ext cx="87366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Раздели предметы на две группы.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Что между ними общего и чем они отличаются?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5" name="Рисунок 14" descr="04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1628800"/>
            <a:ext cx="3017912" cy="3017912"/>
          </a:xfrm>
          <a:prstGeom prst="rect">
            <a:avLst/>
          </a:prstGeom>
        </p:spPr>
      </p:pic>
      <p:pic>
        <p:nvPicPr>
          <p:cNvPr id="16" name="Рисунок 15" descr="133009905690870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4293096"/>
            <a:ext cx="2658922" cy="235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d6ef36c4a2430d98f345-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404664"/>
            <a:ext cx="235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«Найди пару.»</a:t>
            </a:r>
            <a:endParaRPr lang="ru-RU" sz="32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86068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Цель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:   Научить детей  выстраивать  цепочки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из логических  пар, развивать логическое мышление,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внимательность, память, повышать  общий уровень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развития детей.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068960"/>
            <a:ext cx="80233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Ход  игры: 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На картинке   найти взаимосвязанные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предметы  и составить их по парам.</a:t>
            </a:r>
            <a:endParaRPr lang="ru-RU" sz="3200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221088"/>
            <a:ext cx="76578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Усложнение: 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во втором варианте  добавление 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предметов, нужно самостоятельно установить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связь меду предметами.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2687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 descr="02edfdd814f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268760"/>
            <a:ext cx="1800200" cy="1800200"/>
          </a:xfrm>
          <a:prstGeom prst="rect">
            <a:avLst/>
          </a:prstGeom>
        </p:spPr>
      </p:pic>
      <p:pic>
        <p:nvPicPr>
          <p:cNvPr id="21" name="Рисунок 20" descr="roz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3429000"/>
            <a:ext cx="1095762" cy="1538439"/>
          </a:xfrm>
          <a:prstGeom prst="rect">
            <a:avLst/>
          </a:prstGeom>
        </p:spPr>
      </p:pic>
      <p:pic>
        <p:nvPicPr>
          <p:cNvPr id="22" name="Рисунок 21" descr="8e1bf5609cd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298503">
            <a:off x="3789209" y="1398456"/>
            <a:ext cx="889918" cy="1883567"/>
          </a:xfrm>
          <a:prstGeom prst="rect">
            <a:avLst/>
          </a:prstGeom>
        </p:spPr>
      </p:pic>
      <p:pic>
        <p:nvPicPr>
          <p:cNvPr id="23" name="Рисунок 22" descr="19443918.670061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29406">
            <a:off x="618867" y="3364299"/>
            <a:ext cx="1744588" cy="1744588"/>
          </a:xfrm>
          <a:prstGeom prst="rect">
            <a:avLst/>
          </a:prstGeom>
        </p:spPr>
      </p:pic>
      <p:pic>
        <p:nvPicPr>
          <p:cNvPr id="24" name="Рисунок 23" descr="armut_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3212976"/>
            <a:ext cx="2555776" cy="1916832"/>
          </a:xfrm>
          <a:prstGeom prst="rect">
            <a:avLst/>
          </a:prstGeom>
        </p:spPr>
      </p:pic>
      <p:pic>
        <p:nvPicPr>
          <p:cNvPr id="25" name="Рисунок 24" descr="original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1268760"/>
            <a:ext cx="1846867" cy="199092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27584" y="188640"/>
            <a:ext cx="7069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Найди   взаимосвязанные    предметы 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и составь пары.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2687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 descr="02edfdd814f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556792"/>
            <a:ext cx="1800200" cy="1800200"/>
          </a:xfrm>
          <a:prstGeom prst="rect">
            <a:avLst/>
          </a:prstGeom>
        </p:spPr>
      </p:pic>
      <p:pic>
        <p:nvPicPr>
          <p:cNvPr id="21" name="Рисунок 20" descr="roz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3573016"/>
            <a:ext cx="1095762" cy="1538439"/>
          </a:xfrm>
          <a:prstGeom prst="rect">
            <a:avLst/>
          </a:prstGeom>
        </p:spPr>
      </p:pic>
      <p:pic>
        <p:nvPicPr>
          <p:cNvPr id="22" name="Рисунок 21" descr="8e1bf5609cd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298503">
            <a:off x="2421058" y="1614479"/>
            <a:ext cx="889918" cy="1883567"/>
          </a:xfrm>
          <a:prstGeom prst="rect">
            <a:avLst/>
          </a:prstGeom>
        </p:spPr>
      </p:pic>
      <p:pic>
        <p:nvPicPr>
          <p:cNvPr id="23" name="Рисунок 22" descr="19443918.670061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29406">
            <a:off x="295340" y="3292291"/>
            <a:ext cx="1744588" cy="1744588"/>
          </a:xfrm>
          <a:prstGeom prst="rect">
            <a:avLst/>
          </a:prstGeom>
        </p:spPr>
      </p:pic>
      <p:pic>
        <p:nvPicPr>
          <p:cNvPr id="24" name="Рисунок 23" descr="armut_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140968"/>
            <a:ext cx="2555776" cy="1916832"/>
          </a:xfrm>
          <a:prstGeom prst="rect">
            <a:avLst/>
          </a:prstGeom>
        </p:spPr>
      </p:pic>
      <p:pic>
        <p:nvPicPr>
          <p:cNvPr id="25" name="Рисунок 24" descr="original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1" y="1556793"/>
            <a:ext cx="1669944" cy="1800200"/>
          </a:xfrm>
          <a:prstGeom prst="rect">
            <a:avLst/>
          </a:prstGeom>
        </p:spPr>
      </p:pic>
      <p:pic>
        <p:nvPicPr>
          <p:cNvPr id="26" name="Рисунок 25" descr="099575b78f29b8cdb8515dd5aa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1988840"/>
            <a:ext cx="1907704" cy="1238769"/>
          </a:xfrm>
          <a:prstGeom prst="rect">
            <a:avLst/>
          </a:prstGeom>
        </p:spPr>
      </p:pic>
      <p:pic>
        <p:nvPicPr>
          <p:cNvPr id="27" name="Рисунок 26" descr="10316280-soap-in-a-soap-tray-on-a-white-background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3717032"/>
            <a:ext cx="1600200" cy="1200150"/>
          </a:xfrm>
          <a:prstGeom prst="rect">
            <a:avLst/>
          </a:prstGeom>
        </p:spPr>
      </p:pic>
      <p:pic>
        <p:nvPicPr>
          <p:cNvPr id="29" name="Рисунок 28" descr="1690100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212976"/>
            <a:ext cx="1860798" cy="1860798"/>
          </a:xfrm>
          <a:prstGeom prst="rect">
            <a:avLst/>
          </a:prstGeom>
        </p:spPr>
      </p:pic>
      <p:pic>
        <p:nvPicPr>
          <p:cNvPr id="30" name="Рисунок 29" descr="6ba3aea4f88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1916832"/>
            <a:ext cx="1535832" cy="15358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27584" y="188640"/>
            <a:ext cx="7069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Найди   взаимосвязанные    предметы.  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56859E-6 L 0.19914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1552E-6 L -0.2026 -2.3155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2 -0.00093 L 0.20538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0465E-6 L -0.39965 -3.046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844824"/>
            <a:ext cx="893353" cy="941153"/>
          </a:xfrm>
          <a:prstGeom prst="rect">
            <a:avLst/>
          </a:prstGeom>
        </p:spPr>
      </p:pic>
      <p:pic>
        <p:nvPicPr>
          <p:cNvPr id="8" name="Рисунок 7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844824"/>
            <a:ext cx="1008112" cy="1013906"/>
          </a:xfrm>
          <a:prstGeom prst="rect">
            <a:avLst/>
          </a:prstGeom>
        </p:spPr>
      </p:pic>
      <p:pic>
        <p:nvPicPr>
          <p:cNvPr id="9" name="Рисунок 8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1988840"/>
            <a:ext cx="876009" cy="720080"/>
          </a:xfrm>
          <a:prstGeom prst="rect">
            <a:avLst/>
          </a:prstGeom>
        </p:spPr>
      </p:pic>
      <p:pic>
        <p:nvPicPr>
          <p:cNvPr id="10" name="Рисунок 9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1844824"/>
            <a:ext cx="893353" cy="941153"/>
          </a:xfrm>
          <a:prstGeom prst="rect">
            <a:avLst/>
          </a:prstGeom>
        </p:spPr>
      </p:pic>
      <p:pic>
        <p:nvPicPr>
          <p:cNvPr id="11" name="Рисунок 10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1988840"/>
            <a:ext cx="876009" cy="720080"/>
          </a:xfrm>
          <a:prstGeom prst="rect">
            <a:avLst/>
          </a:prstGeom>
        </p:spPr>
      </p:pic>
      <p:pic>
        <p:nvPicPr>
          <p:cNvPr id="12" name="Рисунок 11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1844824"/>
            <a:ext cx="1008112" cy="1013906"/>
          </a:xfrm>
          <a:prstGeom prst="rect">
            <a:avLst/>
          </a:prstGeom>
        </p:spPr>
      </p:pic>
      <p:pic>
        <p:nvPicPr>
          <p:cNvPr id="15" name="Рисунок 14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1844824"/>
            <a:ext cx="1008112" cy="1013906"/>
          </a:xfrm>
          <a:prstGeom prst="rect">
            <a:avLst/>
          </a:prstGeom>
        </p:spPr>
      </p:pic>
      <p:pic>
        <p:nvPicPr>
          <p:cNvPr id="16" name="Рисунок 15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1988840"/>
            <a:ext cx="876009" cy="720080"/>
          </a:xfrm>
          <a:prstGeom prst="rect">
            <a:avLst/>
          </a:prstGeom>
        </p:spPr>
      </p:pic>
      <p:pic>
        <p:nvPicPr>
          <p:cNvPr id="17" name="Рисунок 16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1772816"/>
            <a:ext cx="893353" cy="941153"/>
          </a:xfrm>
          <a:prstGeom prst="rect">
            <a:avLst/>
          </a:prstGeom>
        </p:spPr>
      </p:pic>
      <p:pic>
        <p:nvPicPr>
          <p:cNvPr id="18" name="Рисунок 17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996952"/>
            <a:ext cx="893353" cy="941153"/>
          </a:xfrm>
          <a:prstGeom prst="rect">
            <a:avLst/>
          </a:prstGeom>
        </p:spPr>
      </p:pic>
      <p:pic>
        <p:nvPicPr>
          <p:cNvPr id="19" name="Рисунок 18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3068960"/>
            <a:ext cx="876009" cy="720080"/>
          </a:xfrm>
          <a:prstGeom prst="rect">
            <a:avLst/>
          </a:prstGeom>
        </p:spPr>
      </p:pic>
      <p:pic>
        <p:nvPicPr>
          <p:cNvPr id="20" name="Рисунок 19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2924944"/>
            <a:ext cx="1008112" cy="1013906"/>
          </a:xfrm>
          <a:prstGeom prst="rect">
            <a:avLst/>
          </a:prstGeom>
        </p:spPr>
      </p:pic>
      <p:pic>
        <p:nvPicPr>
          <p:cNvPr id="21" name="Рисунок 20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2924944"/>
            <a:ext cx="893353" cy="941153"/>
          </a:xfrm>
          <a:prstGeom prst="rect">
            <a:avLst/>
          </a:prstGeom>
        </p:spPr>
      </p:pic>
      <p:pic>
        <p:nvPicPr>
          <p:cNvPr id="22" name="Рисунок 21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2996952"/>
            <a:ext cx="876009" cy="720080"/>
          </a:xfrm>
          <a:prstGeom prst="rect">
            <a:avLst/>
          </a:prstGeom>
        </p:spPr>
      </p:pic>
      <p:pic>
        <p:nvPicPr>
          <p:cNvPr id="23" name="Рисунок 22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2852936"/>
            <a:ext cx="876009" cy="720080"/>
          </a:xfrm>
          <a:prstGeom prst="rect">
            <a:avLst/>
          </a:prstGeom>
        </p:spPr>
      </p:pic>
      <p:pic>
        <p:nvPicPr>
          <p:cNvPr id="24" name="Рисунок 23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2852936"/>
            <a:ext cx="893353" cy="941153"/>
          </a:xfrm>
          <a:prstGeom prst="rect">
            <a:avLst/>
          </a:prstGeom>
        </p:spPr>
      </p:pic>
      <p:pic>
        <p:nvPicPr>
          <p:cNvPr id="25" name="Рисунок 24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2780928"/>
            <a:ext cx="1008112" cy="1013906"/>
          </a:xfrm>
          <a:prstGeom prst="rect">
            <a:avLst/>
          </a:prstGeom>
        </p:spPr>
      </p:pic>
      <p:pic>
        <p:nvPicPr>
          <p:cNvPr id="28" name="Рисунок 27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2708920"/>
            <a:ext cx="1008112" cy="1013906"/>
          </a:xfrm>
          <a:prstGeom prst="rect">
            <a:avLst/>
          </a:prstGeom>
        </p:spPr>
      </p:pic>
      <p:pic>
        <p:nvPicPr>
          <p:cNvPr id="32" name="Рисунок 31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3861048"/>
            <a:ext cx="1008112" cy="1013906"/>
          </a:xfrm>
          <a:prstGeom prst="rect">
            <a:avLst/>
          </a:prstGeom>
        </p:spPr>
      </p:pic>
      <p:pic>
        <p:nvPicPr>
          <p:cNvPr id="33" name="Рисунок 32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3717032"/>
            <a:ext cx="1008112" cy="1013906"/>
          </a:xfrm>
          <a:prstGeom prst="rect">
            <a:avLst/>
          </a:prstGeom>
        </p:spPr>
      </p:pic>
      <p:pic>
        <p:nvPicPr>
          <p:cNvPr id="34" name="Рисунок 33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05064"/>
            <a:ext cx="876009" cy="720080"/>
          </a:xfrm>
          <a:prstGeom prst="rect">
            <a:avLst/>
          </a:prstGeom>
        </p:spPr>
      </p:pic>
      <p:pic>
        <p:nvPicPr>
          <p:cNvPr id="35" name="Рисунок 34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933056"/>
            <a:ext cx="876009" cy="720080"/>
          </a:xfrm>
          <a:prstGeom prst="rect">
            <a:avLst/>
          </a:prstGeom>
        </p:spPr>
      </p:pic>
      <p:pic>
        <p:nvPicPr>
          <p:cNvPr id="36" name="Рисунок 35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3933056"/>
            <a:ext cx="876009" cy="720080"/>
          </a:xfrm>
          <a:prstGeom prst="rect">
            <a:avLst/>
          </a:prstGeom>
        </p:spPr>
      </p:pic>
      <p:pic>
        <p:nvPicPr>
          <p:cNvPr id="37" name="Рисунок 36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3861048"/>
            <a:ext cx="876009" cy="720080"/>
          </a:xfrm>
          <a:prstGeom prst="rect">
            <a:avLst/>
          </a:prstGeom>
        </p:spPr>
      </p:pic>
      <p:pic>
        <p:nvPicPr>
          <p:cNvPr id="38" name="Рисунок 37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3789040"/>
            <a:ext cx="893353" cy="941153"/>
          </a:xfrm>
          <a:prstGeom prst="rect">
            <a:avLst/>
          </a:prstGeom>
        </p:spPr>
      </p:pic>
      <p:pic>
        <p:nvPicPr>
          <p:cNvPr id="39" name="Рисунок 38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0228" y="3814440"/>
            <a:ext cx="893353" cy="941153"/>
          </a:xfrm>
          <a:prstGeom prst="rect">
            <a:avLst/>
          </a:prstGeom>
        </p:spPr>
      </p:pic>
      <p:pic>
        <p:nvPicPr>
          <p:cNvPr id="40" name="Рисунок 39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3789040"/>
            <a:ext cx="893353" cy="941153"/>
          </a:xfrm>
          <a:prstGeom prst="rect">
            <a:avLst/>
          </a:prstGeom>
        </p:spPr>
      </p:pic>
      <p:pic>
        <p:nvPicPr>
          <p:cNvPr id="41" name="Рисунок 40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4653136"/>
            <a:ext cx="893353" cy="941153"/>
          </a:xfrm>
          <a:prstGeom prst="rect">
            <a:avLst/>
          </a:prstGeom>
        </p:spPr>
      </p:pic>
      <p:pic>
        <p:nvPicPr>
          <p:cNvPr id="42" name="Рисунок 41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4653136"/>
            <a:ext cx="893353" cy="941153"/>
          </a:xfrm>
          <a:prstGeom prst="rect">
            <a:avLst/>
          </a:prstGeom>
        </p:spPr>
      </p:pic>
      <p:pic>
        <p:nvPicPr>
          <p:cNvPr id="43" name="Рисунок 42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4581128"/>
            <a:ext cx="893353" cy="941153"/>
          </a:xfrm>
          <a:prstGeom prst="rect">
            <a:avLst/>
          </a:prstGeom>
        </p:spPr>
      </p:pic>
      <p:pic>
        <p:nvPicPr>
          <p:cNvPr id="44" name="Рисунок 43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653136"/>
            <a:ext cx="1008112" cy="1013906"/>
          </a:xfrm>
          <a:prstGeom prst="rect">
            <a:avLst/>
          </a:prstGeom>
        </p:spPr>
      </p:pic>
      <p:pic>
        <p:nvPicPr>
          <p:cNvPr id="45" name="Рисунок 44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581128"/>
            <a:ext cx="1008112" cy="1013906"/>
          </a:xfrm>
          <a:prstGeom prst="rect">
            <a:avLst/>
          </a:prstGeom>
        </p:spPr>
      </p:pic>
      <p:pic>
        <p:nvPicPr>
          <p:cNvPr id="49" name="Рисунок 48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4509120"/>
            <a:ext cx="1008112" cy="1013906"/>
          </a:xfrm>
          <a:prstGeom prst="rect">
            <a:avLst/>
          </a:prstGeom>
        </p:spPr>
      </p:pic>
      <p:pic>
        <p:nvPicPr>
          <p:cNvPr id="50" name="Рисунок 49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4653136"/>
            <a:ext cx="1008112" cy="1013906"/>
          </a:xfrm>
          <a:prstGeom prst="rect">
            <a:avLst/>
          </a:prstGeom>
        </p:spPr>
      </p:pic>
      <p:pic>
        <p:nvPicPr>
          <p:cNvPr id="51" name="Рисунок 50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4797152"/>
            <a:ext cx="876009" cy="720080"/>
          </a:xfrm>
          <a:prstGeom prst="rect">
            <a:avLst/>
          </a:prstGeom>
        </p:spPr>
      </p:pic>
      <p:pic>
        <p:nvPicPr>
          <p:cNvPr id="52" name="Рисунок 51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4797152"/>
            <a:ext cx="876009" cy="720080"/>
          </a:xfrm>
          <a:prstGeom prst="rect">
            <a:avLst/>
          </a:prstGeom>
        </p:spPr>
      </p:pic>
      <p:pic>
        <p:nvPicPr>
          <p:cNvPr id="53" name="Рисунок 52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5445224"/>
            <a:ext cx="893353" cy="941153"/>
          </a:xfrm>
          <a:prstGeom prst="rect">
            <a:avLst/>
          </a:prstGeom>
        </p:spPr>
      </p:pic>
      <p:pic>
        <p:nvPicPr>
          <p:cNvPr id="54" name="Рисунок 53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5373216"/>
            <a:ext cx="893353" cy="941153"/>
          </a:xfrm>
          <a:prstGeom prst="rect">
            <a:avLst/>
          </a:prstGeom>
        </p:spPr>
      </p:pic>
      <p:pic>
        <p:nvPicPr>
          <p:cNvPr id="55" name="Рисунок 54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5445224"/>
            <a:ext cx="893353" cy="941153"/>
          </a:xfrm>
          <a:prstGeom prst="rect">
            <a:avLst/>
          </a:prstGeom>
        </p:spPr>
      </p:pic>
      <p:pic>
        <p:nvPicPr>
          <p:cNvPr id="56" name="Рисунок 55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517232"/>
            <a:ext cx="893353" cy="941153"/>
          </a:xfrm>
          <a:prstGeom prst="rect">
            <a:avLst/>
          </a:prstGeom>
        </p:spPr>
      </p:pic>
      <p:pic>
        <p:nvPicPr>
          <p:cNvPr id="57" name="Рисунок 56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5589240"/>
            <a:ext cx="876009" cy="720080"/>
          </a:xfrm>
          <a:prstGeom prst="rect">
            <a:avLst/>
          </a:prstGeom>
        </p:spPr>
      </p:pic>
      <p:pic>
        <p:nvPicPr>
          <p:cNvPr id="58" name="Рисунок 57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5517232"/>
            <a:ext cx="876009" cy="720080"/>
          </a:xfrm>
          <a:prstGeom prst="rect">
            <a:avLst/>
          </a:prstGeom>
        </p:spPr>
      </p:pic>
      <p:pic>
        <p:nvPicPr>
          <p:cNvPr id="59" name="Рисунок 58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5301208"/>
            <a:ext cx="1008112" cy="1013906"/>
          </a:xfrm>
          <a:prstGeom prst="rect">
            <a:avLst/>
          </a:prstGeom>
        </p:spPr>
      </p:pic>
      <p:pic>
        <p:nvPicPr>
          <p:cNvPr id="60" name="Рисунок 59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5445224"/>
            <a:ext cx="1008112" cy="1013906"/>
          </a:xfrm>
          <a:prstGeom prst="rect">
            <a:avLst/>
          </a:prstGeom>
        </p:spPr>
      </p:pic>
      <p:pic>
        <p:nvPicPr>
          <p:cNvPr id="61" name="Рисунок 60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5373216"/>
            <a:ext cx="893353" cy="941153"/>
          </a:xfrm>
          <a:prstGeom prst="rect">
            <a:avLst/>
          </a:prstGeom>
        </p:spPr>
      </p:pic>
      <p:pic>
        <p:nvPicPr>
          <p:cNvPr id="66" name="Рисунок 65" descr="4_d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620688"/>
            <a:ext cx="1008112" cy="1013906"/>
          </a:xfrm>
          <a:prstGeom prst="rect">
            <a:avLst/>
          </a:prstGeom>
        </p:spPr>
      </p:pic>
      <p:pic>
        <p:nvPicPr>
          <p:cNvPr id="68" name="Рисунок 67" descr="2c3233c3e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692696"/>
            <a:ext cx="893353" cy="941153"/>
          </a:xfrm>
          <a:prstGeom prst="rect">
            <a:avLst/>
          </a:prstGeom>
        </p:spPr>
      </p:pic>
      <p:pic>
        <p:nvPicPr>
          <p:cNvPr id="69" name="Рисунок 68" descr="97318564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764704"/>
            <a:ext cx="876009" cy="720080"/>
          </a:xfrm>
          <a:prstGeom prst="rect">
            <a:avLst/>
          </a:prstGeom>
        </p:spPr>
      </p:pic>
      <p:graphicFrame>
        <p:nvGraphicFramePr>
          <p:cNvPr id="70" name="Таблица 69"/>
          <p:cNvGraphicFramePr>
            <a:graphicFrameLocks noGrp="1"/>
          </p:cNvGraphicFramePr>
          <p:nvPr/>
        </p:nvGraphicFramePr>
        <p:xfrm>
          <a:off x="5940152" y="692696"/>
          <a:ext cx="2540000" cy="863600"/>
        </p:xfrm>
        <a:graphic>
          <a:graphicData uri="http://schemas.openxmlformats.org/drawingml/2006/table">
            <a:tbl>
              <a:tblPr/>
              <a:tblGrid>
                <a:gridCol w="2540000"/>
              </a:tblGrid>
              <a:tr h="863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395536" y="620688"/>
            <a:ext cx="52806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Найди  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выделенные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 фрагменты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  <a:cs typeface="Arial" pitchFamily="34" charset="0"/>
              </a:rPr>
              <a:t>и обведи их.</a:t>
            </a:r>
            <a:endParaRPr lang="ru-RU" sz="2000" dirty="0">
              <a:solidFill>
                <a:srgbClr val="7030A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23728" y="1916832"/>
            <a:ext cx="237626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95536" y="2996952"/>
            <a:ext cx="244827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5508104" y="3717032"/>
            <a:ext cx="244827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331640" y="4653136"/>
            <a:ext cx="244827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572000" y="5373216"/>
            <a:ext cx="244827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7" grpId="0" animBg="1"/>
      <p:bldP spid="72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d6ef36c4a2430d98f345-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476672"/>
            <a:ext cx="230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« Запомни.»   </a:t>
            </a:r>
            <a:endParaRPr lang="ru-RU" sz="32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412776"/>
            <a:ext cx="8183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Цель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:   Научить детей  решать простые логические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задачи, целенаправленно запоминать 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последовательность.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996952"/>
            <a:ext cx="7938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Ход  игры: 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Запомнить расположение квадратиков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и нарисовать  их  в той же последовательности.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4149080"/>
            <a:ext cx="55547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Monotype Corsiva" pitchFamily="66" charset="0"/>
              </a:rPr>
              <a:t>Усложнение: </a:t>
            </a:r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во втором варианте  </a:t>
            </a:r>
          </a:p>
          <a:p>
            <a:r>
              <a:rPr lang="ru-RU" sz="3200" dirty="0" smtClean="0">
                <a:solidFill>
                  <a:srgbClr val="660066"/>
                </a:solidFill>
                <a:latin typeface="Monotype Corsiva" pitchFamily="66" charset="0"/>
              </a:rPr>
              <a:t>добавляются  квадратики.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268760"/>
          <a:ext cx="3384375" cy="32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8125"/>
                <a:gridCol w="1128125"/>
                <a:gridCol w="1128125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60032" y="1268760"/>
          <a:ext cx="3384375" cy="32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8125"/>
                <a:gridCol w="1128125"/>
                <a:gridCol w="1128125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712" y="548680"/>
            <a:ext cx="598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Запомни расположение  квадратиков.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412776"/>
          <a:ext cx="3528396" cy="329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132"/>
                <a:gridCol w="1176132"/>
                <a:gridCol w="1176132"/>
              </a:tblGrid>
              <a:tr h="1098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98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98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60032" y="1412776"/>
          <a:ext cx="3528392" cy="329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132"/>
                <a:gridCol w="1176132"/>
                <a:gridCol w="1176128"/>
              </a:tblGrid>
              <a:tr h="1098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98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98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620688"/>
            <a:ext cx="6511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Нарисуй   в той  же последовательности.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12776"/>
            <a:ext cx="1152128" cy="108012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492896"/>
            <a:ext cx="1152128" cy="108012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3645024"/>
            <a:ext cx="1152128" cy="108012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1412776"/>
            <a:ext cx="1152128" cy="108012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3645024"/>
            <a:ext cx="1152128" cy="1080120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1052736"/>
          <a:ext cx="3024339" cy="275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3"/>
                <a:gridCol w="1008113"/>
                <a:gridCol w="1008113"/>
              </a:tblGrid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32041" y="1052736"/>
          <a:ext cx="3096345" cy="2736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115"/>
                <a:gridCol w="1032115"/>
                <a:gridCol w="1032115"/>
              </a:tblGrid>
              <a:tr h="9121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</a:tr>
              <a:tr h="9121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</a:tr>
              <a:tr h="9121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87824" y="3933056"/>
          <a:ext cx="3024339" cy="275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3"/>
                <a:gridCol w="1008113"/>
                <a:gridCol w="1008113"/>
              </a:tblGrid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47664" y="260648"/>
            <a:ext cx="6167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Запомни   расположение  квадратиков.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ae1f1f2f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1052736"/>
          <a:ext cx="3024339" cy="275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3"/>
                <a:gridCol w="1008113"/>
                <a:gridCol w="1008113"/>
              </a:tblGrid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32040" y="1052736"/>
          <a:ext cx="3096345" cy="275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115"/>
                <a:gridCol w="1032115"/>
                <a:gridCol w="1032115"/>
              </a:tblGrid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87824" y="3933056"/>
          <a:ext cx="3024339" cy="275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3"/>
                <a:gridCol w="1008113"/>
                <a:gridCol w="1008113"/>
              </a:tblGrid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332656"/>
            <a:ext cx="6421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Нарисуй в той   же последовательности.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1052736"/>
            <a:ext cx="1008112" cy="936104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2852936"/>
            <a:ext cx="1008112" cy="936104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1052736"/>
            <a:ext cx="1008112" cy="936104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20272" y="1988840"/>
            <a:ext cx="1008112" cy="864096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2924944"/>
            <a:ext cx="1008112" cy="864096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95936" y="4869160"/>
            <a:ext cx="1008112" cy="864096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5805264"/>
            <a:ext cx="1008112" cy="864096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2115</TotalTime>
  <Words>571</Words>
  <Application>Microsoft Office PowerPoint</Application>
  <PresentationFormat>Экран (4:3)</PresentationFormat>
  <Paragraphs>120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Анна Изотова</cp:lastModifiedBy>
  <cp:revision>216</cp:revision>
  <dcterms:created xsi:type="dcterms:W3CDTF">2012-03-23T08:05:28Z</dcterms:created>
  <dcterms:modified xsi:type="dcterms:W3CDTF">2014-09-22T20:55:11Z</dcterms:modified>
</cp:coreProperties>
</file>